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2174" y="841248"/>
            <a:ext cx="2963692" cy="2788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804672"/>
            <a:ext cx="237744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601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ПРОЕКТ ОБРАЗОВАТЕЛЬНОЙ ПРОГРАММЫ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85800" y="1444752"/>
            <a:ext cx="6537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Девять фундаментальных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уроков жизни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13232" y="297180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Учебно-методический комплекс для развития человеческого потенциала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13232" y="3730752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Модуль 1: «Опыт как источник обучения»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13232" y="416052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AFC0C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Рабочая версия для экспертного обсуждения и микропилота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13232" y="598932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Автор концепции: Юрий Фомин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406640" y="4370832"/>
            <a:ext cx="3931920" cy="0"/>
          </a:xfrm>
          <a:prstGeom prst="line">
            <a:avLst/>
          </a:prstGeom>
          <a:noFill/>
          <a:ln w="12700">
            <a:solidFill>
              <a:srgbClr val="1B405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06640" y="466344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Цель: дать подростку язык и инструменты, чтобы учиться у собственной жизни.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этот проект нужен сейчас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XXI век меняет требования к человеку быстрее, чем успевает меняться образование.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pic>
        <p:nvPicPr>
          <p:cNvPr id="6" name="Image 1" descr="/mnt/data/governance_right_crop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88152" cy="6858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240" y="1828800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1371600" y="1883664"/>
            <a:ext cx="4526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Искусственный интеллект берёт на себя всё больше задач работы с информацией.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77240" y="2743200"/>
            <a:ext cx="502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1371600" y="2798064"/>
            <a:ext cx="4526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Главным дефицитом становится не знание, а зрелость выбора.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777240" y="3675888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8"/>
          <p:cNvSpPr/>
          <p:nvPr/>
        </p:nvSpPr>
        <p:spPr>
          <a:xfrm>
            <a:off x="1371600" y="3730752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Страна, которая раскрывает потенциал людей быстрее других, получает стратегическое преимущество.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77240" y="516636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Главный ресурс будущего — качество человека.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15" name="Text 11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Проблема: школа учит знаниям, но редко учит жизни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Между учебными результатами и жизненной зрелостью остаётся разрыв.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783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Сегодня часто учат: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86868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161288" y="2331720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запоминать и воспроизводить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280720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161288" y="2807208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искать правильный ответ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68680" y="328269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161288" y="3282696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бояться ошибки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68680" y="375818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161288" y="3758184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соответствовать внешней оценке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720840" y="17830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Но человеку нужны: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81228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104888" y="2331720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анализ опыта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812280" y="280720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104888" y="2807208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ответственность без вины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6812280" y="328269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104888" y="3282696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эмоциональная устойчивость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812280" y="3758184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7104888" y="3758184"/>
            <a:ext cx="3822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EEF4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диалог и сотрудничество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4297680" y="425196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Не заменить образование,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 добавить к нему навык жить.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4709160" y="2971800"/>
            <a:ext cx="2606040" cy="0"/>
          </a:xfrm>
          <a:prstGeom prst="line">
            <a:avLst/>
          </a:prstGeom>
          <a:noFill/>
          <a:ln w="25400">
            <a:solidFill>
              <a:srgbClr val="D9A441"/>
            </a:solidFill>
            <a:prstDash val="solid"/>
            <a:headEnd type="none"/>
            <a:tailEnd type="triangle"/>
          </a:ln>
        </p:spPr>
      </p:sp>
      <p:sp>
        <p:nvSpPr>
          <p:cNvPr id="26" name="Text 23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27" name="Text 24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Архитектура программы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12648" y="932688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63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Каждая большая идея переводится в наблюдаемый навык и практическое действие.</a:t>
            </a:r>
            <a:endParaRPr lang="en-US" sz="1200" dirty="0"/>
          </a:p>
        </p:txBody>
      </p:sp>
      <p:pic>
        <p:nvPicPr>
          <p:cNvPr id="4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8309" y="320040"/>
            <a:ext cx="971702" cy="914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2103120"/>
            <a:ext cx="1188720" cy="1188720"/>
          </a:xfrm>
          <a:prstGeom prst="ellipse">
            <a:avLst/>
          </a:prstGeom>
          <a:solidFill>
            <a:srgbClr val="061E36"/>
          </a:solidFill>
          <a:ln w="13970">
            <a:solidFill>
              <a:srgbClr val="D9A44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69848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502920" y="347472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уроков жизни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02920" y="395020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36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смысловая основа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965960" y="2697480"/>
            <a:ext cx="96012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971800" y="2103120"/>
            <a:ext cx="1188720" cy="1188720"/>
          </a:xfrm>
          <a:prstGeom prst="ellipse">
            <a:avLst/>
          </a:prstGeom>
          <a:solidFill>
            <a:srgbClr val="061E36"/>
          </a:solidFill>
          <a:ln w="13970">
            <a:solidFill>
              <a:srgbClr val="D9A44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310128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743200" y="347472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качеств зрелости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743200" y="395020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36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развивается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4206240" y="2697480"/>
            <a:ext cx="96012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5212080" y="2103120"/>
            <a:ext cx="1188720" cy="1188720"/>
          </a:xfrm>
          <a:prstGeom prst="ellipse">
            <a:avLst/>
          </a:prstGeom>
          <a:solidFill>
            <a:srgbClr val="061E36"/>
          </a:solidFill>
          <a:ln w="13970">
            <a:solidFill>
              <a:srgbClr val="D9A44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50408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4983480" y="347472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Практические инструменты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983480" y="395020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36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применять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6446520" y="2697480"/>
            <a:ext cx="96012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7452360" y="2103120"/>
            <a:ext cx="1188720" cy="1188720"/>
          </a:xfrm>
          <a:prstGeom prst="ellipse">
            <a:avLst/>
          </a:prstGeom>
          <a:solidFill>
            <a:srgbClr val="0E7A87"/>
          </a:solidFill>
          <a:ln w="13970">
            <a:solidFill>
              <a:srgbClr val="D9A44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790688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7223760" y="347472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Микропилот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7223760" y="395020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36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 на группе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8686800" y="2697480"/>
            <a:ext cx="96012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9692640" y="2103120"/>
            <a:ext cx="1188720" cy="1188720"/>
          </a:xfrm>
          <a:prstGeom prst="ellipse">
            <a:avLst/>
          </a:prstGeom>
          <a:solidFill>
            <a:srgbClr val="0E7A87"/>
          </a:solidFill>
          <a:ln w="13970">
            <a:solidFill>
              <a:srgbClr val="D9A44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030968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9464040" y="347472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Масштабирование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464040" y="395020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36B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после экспертизы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749808" y="51663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Формула проекта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49808" y="553212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Жизненный принцип → навык → инструмент → самостоятельное применение → изменение качества решений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32" name="Text 29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Девять уроков → девять качеств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Культурная основа программы: зрелость без морализаторства.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164592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234440" y="162763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Опыт учит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234440" y="193852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обучаемость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1207008" y="225856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90872" y="164592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193792" y="162763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Повторение показывает задачу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193792" y="193852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ответственность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166360" y="225856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650224" y="164592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9153144" y="162763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Дискомфорт — сигнал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9153144" y="193852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устойчивость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9125712" y="225856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31520" y="265176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234440" y="263347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Факт ≠ интерпретация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1234440" y="294436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саморефлексия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1207008" y="326440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690872" y="265176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5193792" y="263347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Другие помогают увидеть себя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5193792" y="294436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диалог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5166360" y="326440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50224" y="265176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9153144" y="263347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Признание реальности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9153144" y="294436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адаптивность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9125712" y="326440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31520" y="365760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1234440" y="363931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Внимание определяет выбор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1234440" y="395020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саморегуляция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1207008" y="427024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690872" y="365760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5193792" y="363931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Человек больше роли</a:t>
            </a:r>
            <a:endParaRPr lang="en-US" sz="1250" dirty="0"/>
          </a:p>
        </p:txBody>
      </p:sp>
      <p:sp>
        <p:nvSpPr>
          <p:cNvPr id="36" name="Text 33"/>
          <p:cNvSpPr/>
          <p:nvPr/>
        </p:nvSpPr>
        <p:spPr>
          <a:xfrm>
            <a:off x="5193792" y="395020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внутренняя опора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5166360" y="427024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650224" y="3657600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</a:t>
            </a:r>
            <a:endParaRPr lang="en-US" sz="1800" dirty="0"/>
          </a:p>
        </p:txBody>
      </p:sp>
      <p:sp>
        <p:nvSpPr>
          <p:cNvPr id="39" name="Text 36"/>
          <p:cNvSpPr/>
          <p:nvPr/>
        </p:nvSpPr>
        <p:spPr>
          <a:xfrm>
            <a:off x="9153144" y="3639312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Благополучие связано</a:t>
            </a:r>
            <a:endParaRPr lang="en-US" sz="1250" dirty="0"/>
          </a:p>
        </p:txBody>
      </p:sp>
      <p:sp>
        <p:nvSpPr>
          <p:cNvPr id="40" name="Text 37"/>
          <p:cNvSpPr/>
          <p:nvPr/>
        </p:nvSpPr>
        <p:spPr>
          <a:xfrm>
            <a:off x="9153144" y="3950208"/>
            <a:ext cx="2953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гражданская зрелость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9125712" y="4270248"/>
            <a:ext cx="2953512" cy="0"/>
          </a:xfrm>
          <a:prstGeom prst="line">
            <a:avLst/>
          </a:prstGeom>
          <a:noFill/>
          <a:ln w="10160">
            <a:solidFill>
              <a:srgbClr val="264A65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60120" y="5650992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Идея не в том, чтобы подросток выучил девять формулировок.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Идея в том, чтобы он получил девять способов действовать зрелее.</a:t>
            </a:r>
            <a:endParaRPr lang="en-US" sz="1900" dirty="0"/>
          </a:p>
        </p:txBody>
      </p:sp>
      <p:sp>
        <p:nvSpPr>
          <p:cNvPr id="43" name="Text 40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44" name="Text 41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_verify/pag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49954"/>
            <a:ext cx="2926080" cy="37866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69080" y="7498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Модуль 1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069080" y="1188720"/>
            <a:ext cx="6035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Опыт как источник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обучения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114800" y="2304288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74C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Первый модуль выбран как самый безопасный и базовый: он учит не разрушаться от ошибки, а превращать результат в данные для развития.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160520" y="327355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453128" y="3273552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Отделить результат от оценки личности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160520" y="37490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453128" y="3749040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Увидеть реальные причины результата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160520" y="422452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453128" y="4224528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Определить свою зону контроля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160520" y="470001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453128" y="4700016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Сформулировать следующий конкретный шаг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60520" y="5623560"/>
            <a:ext cx="5760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E7A8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Фокус модуля: обучаемость как жизненный навык.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16" name="Text 13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Три практических инструмента модуля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Инструмент — это алгоритм, который подросток может использовать без педагога.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828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77240" y="2221992"/>
            <a:ext cx="274320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51460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Результат не равен личности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77240" y="3364992"/>
            <a:ext cx="3108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помогает не превращать ошибку в приговор себе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26280" y="1828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526280" y="2221992"/>
            <a:ext cx="274320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26280" y="251460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Три круга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4526280" y="3364992"/>
            <a:ext cx="3108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разделяет контроль, влияние и внешние обстоятельства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275320" y="1828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8275320" y="2221992"/>
            <a:ext cx="274320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75320" y="251460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Карта разбора опыта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8275320" y="3364992"/>
            <a:ext cx="3108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превращает вывод в следующий проверяемый шаг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987552" y="5468112"/>
            <a:ext cx="10058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Главный тест: может ли подросток применить инструмент в новой ситуации?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5488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получает подросток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21792" y="969264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63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наставление «как правильно жить», а инструменты, чтобы думать яснее и выбирать зрелее.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544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До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5156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344168" y="233172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«Я неудачник»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51560" y="28346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44168" y="283464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«От меня ничего не зависит»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51560" y="333756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44168" y="333756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«Нужно просто забыть»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617720" y="2971800"/>
            <a:ext cx="2103120" cy="0"/>
          </a:xfrm>
          <a:prstGeom prst="line">
            <a:avLst/>
          </a:prstGeom>
          <a:noFill/>
          <a:ln w="2540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7360920" y="18288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A8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После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406640" y="2331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699248" y="2331720"/>
            <a:ext cx="3273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«Что произошло как факт?»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406640" y="28346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699248" y="2834640"/>
            <a:ext cx="3273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«Что было в моей зоне влияния?»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406640" y="333756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699248" y="3337560"/>
            <a:ext cx="3273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«Что я сделаю иначе?»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920240" y="5257800"/>
            <a:ext cx="8412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Изменяется не только отношение к ошибке.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Изменяется способ учиться у жизни.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получает педагог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Программа защищает педагога от морализаторства и даёт структуру работы.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pic>
        <p:nvPicPr>
          <p:cNvPr id="6" name="Image 1" descr="/mnt/data/учебно_методический_комплекс_развитие_и_образован.png">    </p:cNvPr>
          <p:cNvPicPr>
            <a:picLocks noChangeAspect="1"/>
          </p:cNvPicPr>
          <p:nvPr/>
        </p:nvPicPr>
        <p:blipFill>
          <a:blip r:embed="rId2"/>
          <a:srcRect l="5000" r="-18566" t="0" b="0"/>
          <a:stretch/>
        </p:blipFill>
        <p:spPr>
          <a:xfrm>
            <a:off x="7315200" y="1188720"/>
            <a:ext cx="4114800" cy="51206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1520" y="1828800"/>
            <a:ext cx="502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1325880" y="1883664"/>
            <a:ext cx="5440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Позиция ведущего: не судья, не терапевт, не проповедник.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2743200"/>
            <a:ext cx="502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1325880" y="2798064"/>
            <a:ext cx="5440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Сценарии трёх занятий с упражнениями и критериями наблюдения.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731520" y="3657600"/>
            <a:ext cx="502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8"/>
          <p:cNvSpPr/>
          <p:nvPr/>
        </p:nvSpPr>
        <p:spPr>
          <a:xfrm>
            <a:off x="1325880" y="3712464"/>
            <a:ext cx="5440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Протокол психологической безопасности и границы компетенции.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31520" y="4572000"/>
            <a:ext cx="502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1325880" y="4626864"/>
            <a:ext cx="5440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24-часовая подготовка ведущего для микропилота.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1E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уже подготовлено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12648" y="941832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63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Учебно-методический комплекс первого модуля готов к экспертной оценке.</a:t>
            </a:r>
            <a:endParaRPr lang="en-US" sz="1200" dirty="0"/>
          </a:p>
        </p:txBody>
      </p:sp>
      <p:pic>
        <p:nvPicPr>
          <p:cNvPr id="4" name="Image 0" descr="/mnt/data/pdf_verify/pag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2351891"/>
            <a:ext cx="1417320" cy="1834179"/>
          </a:xfrm>
          <a:prstGeom prst="rect">
            <a:avLst/>
          </a:prstGeom>
        </p:spPr>
      </p:pic>
      <p:pic>
        <p:nvPicPr>
          <p:cNvPr id="5" name="Image 1" descr="/mnt/data/pdf_verify/page-0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440" y="2626211"/>
            <a:ext cx="1417320" cy="1834179"/>
          </a:xfrm>
          <a:prstGeom prst="rect">
            <a:avLst/>
          </a:prstGeom>
        </p:spPr>
      </p:pic>
      <p:pic>
        <p:nvPicPr>
          <p:cNvPr id="6" name="Image 2" descr="/mnt/data/pdf_verify/page-10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2780852"/>
            <a:ext cx="1143000" cy="14791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22960" y="173736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8" name="Text 3"/>
          <p:cNvSpPr/>
          <p:nvPr/>
        </p:nvSpPr>
        <p:spPr>
          <a:xfrm>
            <a:off x="1115568" y="173736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Концепция 9 уроков</a:t>
            </a:r>
            <a:endParaRPr lang="en-US" sz="1250" dirty="0"/>
          </a:p>
        </p:txBody>
      </p:sp>
      <p:sp>
        <p:nvSpPr>
          <p:cNvPr id="9" name="Text 4"/>
          <p:cNvSpPr/>
          <p:nvPr/>
        </p:nvSpPr>
        <p:spPr>
          <a:xfrm>
            <a:off x="822960" y="21488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1115568" y="214884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Методология программы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822960" y="25603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1115568" y="256032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Паспорт курса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822960" y="297180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1115568" y="297180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Методическое пособие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822960" y="338328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1115568" y="338328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Рабочая тетрадь учащегося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822960" y="379476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115568" y="379476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Комплект микропилота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22960" y="42062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1115568" y="420624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ведущего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22960" y="46177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1115568" y="4617720"/>
            <a:ext cx="5925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061E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Форма экспертного заключения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41248" y="5742432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E7A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Статус: рабочая версия 1.0 / 1.1 — до внешней экспертизы и микропилота.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25" name="Text 20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План проверки: микропилот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102412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Первый тест — не доказать успех, а честно проверить применимость.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11680" cy="0"/>
          </a:xfrm>
          <a:prstGeom prst="line">
            <a:avLst/>
          </a:prstGeom>
          <a:noFill/>
          <a:ln w="15240">
            <a:solidFill>
              <a:srgbClr val="D9A441"/>
            </a:solidFill>
            <a:prstDash val="solid"/>
          </a:ln>
        </p:spPr>
      </p:sp>
      <p:pic>
        <p:nvPicPr>
          <p:cNvPr id="5" name="Image 0" descr="/mnt/data/logo_9_lessons_emb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039" y="347472"/>
            <a:ext cx="621890" cy="585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82880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554480" y="184708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Экспертная оценка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77240" y="235000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0" y="182880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349240" y="184708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Фокус-группа подростков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572000" y="235000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66760" y="182880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9144000" y="184708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ведущего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366760" y="235000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333756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554480" y="335584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занятия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77240" y="385876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72000" y="333756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5349240" y="335584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Вход/итог диагностика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572000" y="385876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66760" y="3337560"/>
            <a:ext cx="640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9144000" y="335584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Доработка версии 2.0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8366760" y="3858768"/>
            <a:ext cx="3108960" cy="0"/>
          </a:xfrm>
          <a:prstGeom prst="line">
            <a:avLst/>
          </a:prstGeom>
          <a:noFill/>
          <a:ln w="12700">
            <a:solidFill>
              <a:srgbClr val="2B4D6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5840" y="5257800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Размер первой группы: 8–15 подростков 13–15 лет.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D9A4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Ключевой вопрос: применяют ли они инструменты самостоятельно?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02920" y="6510528"/>
            <a:ext cx="5120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FA7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Девять фундаментальных уроков жизни</a:t>
            </a:r>
            <a:endParaRPr lang="en-US" sz="700" dirty="0"/>
          </a:p>
        </p:txBody>
      </p:sp>
      <p:sp>
        <p:nvSpPr>
          <p:cNvPr id="26" name="Text 23"/>
          <p:cNvSpPr/>
          <p:nvPr/>
        </p:nvSpPr>
        <p:spPr>
          <a:xfrm>
            <a:off x="11320272" y="64739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9_lessons_cl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2600" y="640080"/>
            <a:ext cx="1771600" cy="228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86868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Приглашение к экспертному обсуждению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749808" y="1600200"/>
            <a:ext cx="7040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Мы не предлагаем готовую истину.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Мы предлагаем образовательную модель, которую нужно честно проверить.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49808" y="2633472"/>
            <a:ext cx="2194560" cy="0"/>
          </a:xfrm>
          <a:prstGeom prst="line">
            <a:avLst/>
          </a:prstGeom>
          <a:noFill/>
          <a:ln w="19050">
            <a:solidFill>
              <a:srgbClr val="D9A44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301752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15568" y="3017520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методическая экспертиза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35204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15568" y="3520440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подростковая психология и безопасность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402336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115568" y="4023360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фокус-группа и микропилот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2960" y="452628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15568" y="4526280"/>
            <a:ext cx="5559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доработка на основании данных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2960" y="525780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A4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 первого этапа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22960" y="5596128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Создать программу, по которой подросток научится не разрушаться от ошибки, а превращать опыт в развитие.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22960" y="644652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D6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Юрий Фомин • автор концепции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Проект развития человеческого потенциала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Девять фундаментальных уроков жизни</dc:title>
  <dc:subject>Презентация проекта Девять фундаментальных уроков жизни</dc:subject>
  <dc:creator>Юрий Фомин</dc:creator>
  <cp:lastModifiedBy>Юрий Фомин</cp:lastModifiedBy>
  <cp:revision>1</cp:revision>
  <dcterms:created xsi:type="dcterms:W3CDTF">2026-06-18T12:54:30Z</dcterms:created>
  <dcterms:modified xsi:type="dcterms:W3CDTF">2026-06-18T12:54:30Z</dcterms:modified>
</cp:coreProperties>
</file>